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76" r:id="rId2"/>
    <p:sldId id="256" r:id="rId3"/>
    <p:sldId id="281" r:id="rId4"/>
    <p:sldId id="277" r:id="rId5"/>
    <p:sldId id="279" r:id="rId6"/>
    <p:sldId id="280" r:id="rId7"/>
    <p:sldId id="267" r:id="rId8"/>
    <p:sldId id="268" r:id="rId9"/>
    <p:sldId id="269" r:id="rId10"/>
    <p:sldId id="270" r:id="rId11"/>
    <p:sldId id="273" r:id="rId12"/>
    <p:sldId id="271" r:id="rId13"/>
    <p:sldId id="272" r:id="rId14"/>
    <p:sldId id="274" r:id="rId15"/>
    <p:sldId id="278"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3366"/>
    <a:srgbClr val="CC0099"/>
    <a:srgbClr val="FF99FF"/>
    <a:srgbClr val="FFFF99"/>
    <a:srgbClr val="FFFFFF"/>
    <a:srgbClr val="FFFF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660"/>
  </p:normalViewPr>
  <p:slideViewPr>
    <p:cSldViewPr>
      <p:cViewPr>
        <p:scale>
          <a:sx n="81" d="100"/>
          <a:sy n="81" d="100"/>
        </p:scale>
        <p:origin x="-31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2A953B61-CFAA-43FA-983A-DA33E4EB02C0}" type="datetimeFigureOut">
              <a:rPr lang="en-US" smtClean="0"/>
              <a:pPr>
                <a:defRPr/>
              </a:pPr>
              <a:t>6/6/2012</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033F3B39-EDD2-4F59-960A-66CEBCAFF869}"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90DF161-57B4-4DE6-B52A-8BEA0DED9F1A}" type="datetimeFigureOut">
              <a:rPr lang="en-US" smtClean="0"/>
              <a:pPr>
                <a:defRPr/>
              </a:pPr>
              <a:t>6/6/2012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9EAFCDC-CCC7-4E73-A8A8-5A7DBC8B852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DC79882-5416-4928-A402-D79FBE229FF7}" type="datetimeFigureOut">
              <a:rPr lang="en-US" smtClean="0"/>
              <a:pPr>
                <a:defRPr/>
              </a:pPr>
              <a:t>6/6/2012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E115704-B740-479A-ACD3-5FB7E54DDFF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E9E8B7F-CF29-4648-A486-9092859764B6}" type="datetimeFigureOut">
              <a:rPr lang="en-US" smtClean="0"/>
              <a:pPr>
                <a:defRPr/>
              </a:pPr>
              <a:t>6/6/2012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6F38C87-5711-4C90-9A77-670A0D179B7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C9A0E068-06FD-4F51-91C5-1EEBC7FED571}" type="datetimeFigureOut">
              <a:rPr lang="en-US" smtClean="0"/>
              <a:pPr>
                <a:defRPr/>
              </a:pPr>
              <a:t>6/6/2012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266D8E8A-E8F3-4D5A-A592-045E0415705F}"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1DB6822-8AC0-471E-95C0-A941F762165E}" type="datetimeFigureOut">
              <a:rPr lang="en-US" smtClean="0"/>
              <a:pPr>
                <a:defRPr/>
              </a:pPr>
              <a:t>6/6/2012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6AB7096-01FC-4F61-85BD-2B93234F672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14412838-9169-47E2-AFA2-D501CE523375}" type="datetimeFigureOut">
              <a:rPr lang="en-US" smtClean="0"/>
              <a:pPr>
                <a:defRPr/>
              </a:pPr>
              <a:t>6/6/2012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4652DC1-33BF-4D74-B527-30E9E44C105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52FB2731-2F4A-4E5B-AEC7-E9451B84D583}" type="datetimeFigureOut">
              <a:rPr lang="en-US" smtClean="0"/>
              <a:pPr>
                <a:defRPr/>
              </a:pPr>
              <a:t>6/6/2012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52E563F-5174-4E53-8FE7-2000DD415E3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8A039F0-11DC-4742-9FBB-A7B44BC5717C}" type="datetimeFigureOut">
              <a:rPr lang="en-US" smtClean="0"/>
              <a:pPr>
                <a:defRPr/>
              </a:pPr>
              <a:t>6/6/2012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819060B-F0D7-44A0-A21E-A9C473F0055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D2EDD53B-7C32-4140-8353-B8959D0A7269}" type="datetimeFigureOut">
              <a:rPr lang="en-US" smtClean="0"/>
              <a:pPr>
                <a:defRPr/>
              </a:pPr>
              <a:t>6/6/2012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5C3F0E0-99A1-42ED-983C-CABE75A937AC}"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3710DD6-D08C-41E5-8E0E-7222FF25DB6C}" type="datetimeFigureOut">
              <a:rPr lang="en-US" smtClean="0"/>
              <a:pPr>
                <a:defRPr/>
              </a:pPr>
              <a:t>6/6/2012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0A0A3A3-4F33-47BA-8416-3232C40C0E9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39A1F9D0-E857-470A-BF9B-B9243B2F2294}" type="datetimeFigureOut">
              <a:rPr lang="en-US" smtClean="0"/>
              <a:pPr>
                <a:defRPr/>
              </a:pPr>
              <a:t>6/6/2012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445528F3-5D4F-4EEE-9D44-67BC7D69A782}"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hyperlink" Target="http://leferman.wikispaces.com/" TargetMode="External"/><Relationship Id="rId3" Type="http://schemas.openxmlformats.org/officeDocument/2006/relationships/hyperlink" Target="file:///F:\Leferman%20Constantin\Asistenta%20unitate\Fisa%20de%20informare.doc" TargetMode="External"/><Relationship Id="rId7" Type="http://schemas.openxmlformats.org/officeDocument/2006/relationships/hyperlink" Target="http://www.e-scoala.ro/fizica/energie.html" TargetMode="External"/><Relationship Id="rId2" Type="http://schemas.openxmlformats.org/officeDocument/2006/relationships/hyperlink" Target="http://www.scientia.ro/" TargetMode="External"/><Relationship Id="rId1" Type="http://schemas.openxmlformats.org/officeDocument/2006/relationships/slideLayout" Target="../slideLayouts/slideLayout7.xml"/><Relationship Id="rId6" Type="http://schemas.openxmlformats.org/officeDocument/2006/relationships/hyperlink" Target="http://referat.clopotel.ro/Energia_nucleara-13060.html" TargetMode="External"/><Relationship Id="rId5" Type="http://schemas.openxmlformats.org/officeDocument/2006/relationships/hyperlink" Target="http://ro.wikipedia.org/wiki/Energie_nuclear&#259;" TargetMode="External"/><Relationship Id="rId4" Type="http://schemas.openxmlformats.org/officeDocument/2006/relationships/hyperlink" Target="http://www.colorado.edu/physics/2000/ind" TargetMode="External"/><Relationship Id="rId9" Type="http://schemas.openxmlformats.org/officeDocument/2006/relationships/hyperlink" Target="http://fizica8.wikispace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
          <p:cNvSpPr txBox="1">
            <a:spLocks noChangeArrowheads="1"/>
          </p:cNvSpPr>
          <p:nvPr/>
        </p:nvSpPr>
        <p:spPr bwMode="auto">
          <a:xfrm>
            <a:off x="1905000" y="990600"/>
            <a:ext cx="4953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en-US" sz="6000" b="1">
                <a:latin typeface="Arial" charset="0"/>
                <a:cs typeface="Arial" charset="0"/>
              </a:rPr>
              <a:t>Proiect fizica</a:t>
            </a:r>
            <a:endParaRPr lang="ro-RO" sz="6000" b="1">
              <a:latin typeface="Arial" charset="0"/>
              <a:cs typeface="Arial" charset="0"/>
            </a:endParaRPr>
          </a:p>
        </p:txBody>
      </p:sp>
      <p:sp>
        <p:nvSpPr>
          <p:cNvPr id="3075" name="TextBox 3"/>
          <p:cNvSpPr txBox="1">
            <a:spLocks noChangeArrowheads="1"/>
          </p:cNvSpPr>
          <p:nvPr/>
        </p:nvSpPr>
        <p:spPr bwMode="auto">
          <a:xfrm>
            <a:off x="838200" y="3276600"/>
            <a:ext cx="38100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buFont typeface="Arial" charset="0"/>
              <a:buChar char="•"/>
            </a:pPr>
            <a:r>
              <a:rPr lang="en-US" sz="3200" b="1">
                <a:latin typeface="Arial" charset="0"/>
                <a:cs typeface="Arial" charset="0"/>
              </a:rPr>
              <a:t>Filip Laura</a:t>
            </a:r>
          </a:p>
          <a:p>
            <a:pPr>
              <a:buFont typeface="Arial" charset="0"/>
              <a:buChar char="•"/>
            </a:pPr>
            <a:r>
              <a:rPr lang="en-US" sz="3200" b="1">
                <a:latin typeface="Arial" charset="0"/>
                <a:cs typeface="Arial" charset="0"/>
              </a:rPr>
              <a:t>Pavalache Diana</a:t>
            </a:r>
          </a:p>
          <a:p>
            <a:pPr>
              <a:buFont typeface="Arial" charset="0"/>
              <a:buChar char="•"/>
            </a:pPr>
            <a:r>
              <a:rPr lang="en-US" sz="3200" b="1">
                <a:latin typeface="Arial" charset="0"/>
                <a:cs typeface="Arial" charset="0"/>
              </a:rPr>
              <a:t>Sandu Andreea </a:t>
            </a:r>
          </a:p>
          <a:p>
            <a:endParaRPr lang="ro-R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6096000" y="914400"/>
            <a:ext cx="2819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b="1">
                <a:latin typeface="Arial" charset="0"/>
                <a:cs typeface="Arial" charset="0"/>
              </a:rPr>
              <a:t>Al doilea eveniment a avut loc după trei zile, la 9 august</a:t>
            </a:r>
            <a:r>
              <a:rPr lang="en-US" b="1">
                <a:latin typeface="Arial" charset="0"/>
                <a:cs typeface="Arial" charset="0"/>
              </a:rPr>
              <a:t> </a:t>
            </a:r>
            <a:r>
              <a:rPr lang="vi-VN" b="1">
                <a:latin typeface="Arial" charset="0"/>
                <a:cs typeface="Arial" charset="0"/>
              </a:rPr>
              <a:t>1945, când un dispozitiv tip implozie, cu plutoniu, cu codul „Fat Man” (Grasul), a fost aruncat asupra orașului Nagasaki. Norul, sau „ciuperca” acestei bombe s-a înălțat mai mult de 18 kilometri deasupra hipocentrului exploziei.</a:t>
            </a:r>
            <a:endParaRPr lang="ro-RO"/>
          </a:p>
        </p:txBody>
      </p:sp>
      <p:pic>
        <p:nvPicPr>
          <p:cNvPr id="12291" name="Picture 2" descr="Bomba_cu_fisiune_Fat_ma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5486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descr="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505200"/>
            <a:ext cx="4267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2" descr="hiroshima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81000"/>
            <a:ext cx="4572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4" descr="hiroshima-damag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352800"/>
            <a:ext cx="4267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457200" y="914400"/>
            <a:ext cx="38862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b="1">
                <a:latin typeface="Arial" charset="0"/>
                <a:cs typeface="Arial" charset="0"/>
              </a:rPr>
              <a:t>Folosirea acestor 2 bombe, din care a rezultat moartea imediată a aproximativ 100.000 – 200.000 de oameni (majoritatea civili) și chiar și mai mulți cu trecerea timpului, a fost și rămâne controversată. Criticii spun că a fost un act de omucidere în masă inutil, în timp ce alții sunt de părere că de fapt s-a limitat numărul de victime de ambele părți prin grăbirea sfârșitului războiului și evitarea unor lupte sângeroase pe teritoriul Japoniei; de asemenea se aduce argumentul reducerii înaintării sovietice (și comuniste) în Asia drept una din consecințele acestor bombe.</a:t>
            </a:r>
            <a:endParaRPr lang="ro-RO" b="1">
              <a:latin typeface="Arial" charset="0"/>
              <a:cs typeface="Arial" charset="0"/>
            </a:endParaRPr>
          </a:p>
        </p:txBody>
      </p:sp>
      <p:pic>
        <p:nvPicPr>
          <p:cNvPr id="14339" name="Picture 3" descr="bomba_atomic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524000"/>
            <a:ext cx="41910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609600" y="1143000"/>
            <a:ext cx="3733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sz="2000" b="1">
                <a:latin typeface="Arial" charset="0"/>
                <a:cs typeface="Arial" charset="0"/>
              </a:rPr>
              <a:t>De atunci pe Pământ au fost detonate peste 2.000 de arme nucleare cu scop de testare și demonstrare a scopurilor lor. Pe lângă folosirea lor ca arme, explozivele nucleare au fost testate și folosite și pentru diverse scopuri nemilitare. Astfel, în Uniunea Sovietică, ele au fost folosite în minerit și la construirea de canale, minimalizându-se efectul lor nociv pe termen lung.</a:t>
            </a:r>
            <a:endParaRPr lang="ro-RO" sz="2000" b="1">
              <a:latin typeface="Arial" charset="0"/>
              <a:cs typeface="Arial" charset="0"/>
            </a:endParaRPr>
          </a:p>
        </p:txBody>
      </p:sp>
      <p:pic>
        <p:nvPicPr>
          <p:cNvPr id="15365" name="Picture 5" descr="http://3.bp.blogspot.com/_7zbdDcyYBTg/Sv1WAF5rPaI/AAAAAAAAAp4/yTbq2OXGcgU/s400/bomba_atomic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143000"/>
            <a:ext cx="4038600" cy="396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468923" y="1676400"/>
            <a:ext cx="42672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sz="2000" b="1" dirty="0">
                <a:latin typeface="Arial" charset="0"/>
                <a:cs typeface="Arial" charset="0"/>
              </a:rPr>
              <a:t>Cea mai puternică bombă atomică detonată vreodată a avut o forța explozivă de 50 megatone de TNT (trinitrotoluen), de 2.500 de ori mai mare decat bomba de la Nagasaki.Numită „Bomba țarului”, explozibilul a fost detonat de URSS în cadrul unui test desfășurat pe 30.10.1961 într-un arhipelag din Oceanul Arctic, în nordul Rusiei.</a:t>
            </a:r>
            <a:endParaRPr lang="ro-RO" sz="2000" b="1" dirty="0">
              <a:latin typeface="Arial" charset="0"/>
              <a:cs typeface="Arial" charset="0"/>
            </a:endParaRPr>
          </a:p>
        </p:txBody>
      </p:sp>
      <p:pic>
        <p:nvPicPr>
          <p:cNvPr id="16389" name="Picture 5" descr="http://t3.gstatic.com/images?q=tbn:ANd9GcQDU1yGAazjlO83M9LGXTbVdxC1xMJNPqoVM13B4wjBlTaqC1o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676400"/>
            <a:ext cx="3686175" cy="3067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129" y="1143000"/>
            <a:ext cx="7632923" cy="3416320"/>
          </a:xfrm>
          <a:prstGeom prst="rect">
            <a:avLst/>
          </a:prstGeom>
        </p:spPr>
        <p:txBody>
          <a:bodyPr wrap="none">
            <a:spAutoFit/>
          </a:bodyPr>
          <a:lstStyle/>
          <a:p>
            <a:pPr algn="ctr"/>
            <a:r>
              <a:rPr lang="en-US" dirty="0">
                <a:hlinkClick r:id="rId2"/>
              </a:rPr>
              <a:t>B</a:t>
            </a:r>
            <a:r>
              <a:rPr lang="en-US" dirty="0" smtClean="0">
                <a:hlinkClick r:id="rId2"/>
              </a:rPr>
              <a:t>IBLIOGRAFIE</a:t>
            </a:r>
          </a:p>
          <a:p>
            <a:r>
              <a:rPr lang="en-US" dirty="0" smtClean="0">
                <a:hlinkClick r:id="rId2"/>
              </a:rPr>
              <a:t>http://www.scientia.ro</a:t>
            </a:r>
            <a:endParaRPr lang="en-US" dirty="0" smtClean="0"/>
          </a:p>
          <a:p>
            <a:pPr lvl="0"/>
            <a:r>
              <a:rPr lang="ro-RO" sz="1800" dirty="0" smtClean="0">
                <a:hlinkClick r:id="rId3"/>
              </a:rPr>
              <a:t>http://www.scientia.ro/fizica/58-fizica-nucleara/304-fisiunea-si-fuziunea-nucleare.</a:t>
            </a:r>
            <a:endParaRPr lang="en-US" sz="1800" dirty="0" smtClean="0"/>
          </a:p>
          <a:p>
            <a:pPr lvl="0"/>
            <a:r>
              <a:rPr lang="ro-RO" sz="1800" dirty="0" smtClean="0">
                <a:hlinkClick r:id="rId3"/>
              </a:rPr>
              <a:t>html www.energianucleara.go.ro/ </a:t>
            </a:r>
            <a:endParaRPr lang="en-US" sz="1800" dirty="0" smtClean="0"/>
          </a:p>
          <a:p>
            <a:pPr lvl="0"/>
            <a:r>
              <a:rPr lang="ro-RO" sz="1800" dirty="0" smtClean="0">
                <a:hlinkClick r:id="rId3"/>
              </a:rPr>
              <a:t>http://www.descopera.org/energia-nucleara-aplicatii-si-implicatii/ </a:t>
            </a:r>
            <a:endParaRPr lang="en-US" sz="1800" dirty="0" smtClean="0"/>
          </a:p>
          <a:p>
            <a:pPr lvl="0"/>
            <a:r>
              <a:rPr lang="ro-RO" sz="1800" dirty="0" smtClean="0">
                <a:hlinkClick r:id="rId3"/>
              </a:rPr>
              <a:t>http://pen.cpea.ro/promovare.php </a:t>
            </a:r>
            <a:r>
              <a:rPr lang="ro-RO" sz="1800" dirty="0" smtClean="0">
                <a:hlinkClick r:id="rId4"/>
              </a:rPr>
              <a:t>http://www.Colorado.EDU/physics/2000/ind</a:t>
            </a:r>
            <a:endParaRPr lang="en-US" sz="1800" dirty="0" smtClean="0"/>
          </a:p>
          <a:p>
            <a:pPr lvl="0"/>
            <a:r>
              <a:rPr lang="en-US" sz="1800" dirty="0" smtClean="0">
                <a:hlinkClick r:id="rId5"/>
              </a:rPr>
              <a:t>http://ro.wikipedia.org/wiki/Energie_nuclear%C4%83</a:t>
            </a:r>
            <a:endParaRPr lang="ro-RO" sz="1800" dirty="0" smtClean="0"/>
          </a:p>
          <a:p>
            <a:pPr lvl="0"/>
            <a:r>
              <a:rPr lang="en-US" sz="1800" dirty="0" smtClean="0">
                <a:hlinkClick r:id="rId6"/>
              </a:rPr>
              <a:t>http://referat.clopotel.ro/Energia_nucleara-13060.html</a:t>
            </a:r>
            <a:endParaRPr lang="ro-RO" sz="1800" dirty="0" smtClean="0"/>
          </a:p>
          <a:p>
            <a:pPr lvl="0"/>
            <a:r>
              <a:rPr lang="en-US" sz="1800" dirty="0" smtClean="0">
                <a:hlinkClick r:id="rId7"/>
              </a:rPr>
              <a:t>http://www.e-scoala.ro/fizica/energie.html</a:t>
            </a:r>
            <a:endParaRPr lang="ro-RO" sz="1800" dirty="0" smtClean="0"/>
          </a:p>
          <a:p>
            <a:pPr lvl="0"/>
            <a:r>
              <a:rPr lang="en-US" sz="1800" dirty="0" smtClean="0">
                <a:hlinkClick r:id="rId8"/>
              </a:rPr>
              <a:t>http://leferman.wikispaces.com/</a:t>
            </a:r>
            <a:endParaRPr lang="en-US" sz="1800" dirty="0" smtClean="0"/>
          </a:p>
          <a:p>
            <a:pPr lvl="0"/>
            <a:r>
              <a:rPr lang="en-US" sz="1800" dirty="0" smtClean="0">
                <a:hlinkClick r:id="rId9"/>
              </a:rPr>
              <a:t>http://fizica8.wikispaces.com</a:t>
            </a:r>
            <a:endParaRPr lang="en-US" sz="1800" dirty="0" smtClean="0"/>
          </a:p>
          <a:p>
            <a:endParaRPr lang="en-US" dirty="0"/>
          </a:p>
        </p:txBody>
      </p:sp>
    </p:spTree>
    <p:extLst>
      <p:ext uri="{BB962C8B-B14F-4D97-AF65-F5344CB8AC3E}">
        <p14:creationId xmlns:p14="http://schemas.microsoft.com/office/powerpoint/2010/main" val="388072793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098" name="WordArt 8"/>
          <p:cNvSpPr>
            <a:spLocks noChangeArrowheads="1" noChangeShapeType="1" noTextEdit="1"/>
          </p:cNvSpPr>
          <p:nvPr/>
        </p:nvSpPr>
        <p:spPr bwMode="auto">
          <a:xfrm>
            <a:off x="2484438" y="381000"/>
            <a:ext cx="4314825" cy="777875"/>
          </a:xfrm>
          <a:prstGeom prst="rect">
            <a:avLst/>
          </a:prstGeom>
        </p:spPr>
        <p:txBody>
          <a:bodyPr wrap="none" fromWordArt="1">
            <a:prstTxWarp prst="textDoubleWave1">
              <a:avLst>
                <a:gd name="adj1" fmla="val 6500"/>
                <a:gd name="adj2" fmla="val 0"/>
              </a:avLst>
            </a:prstTxWarp>
          </a:bodyPr>
          <a:lstStyle/>
          <a:p>
            <a:pPr algn="ctr"/>
            <a:r>
              <a:rPr lang="en-US" sz="4400" kern="10" spc="-440" normalizeH="1" dirty="0" err="1" smtClean="0">
                <a:ln w="12700">
                  <a:solidFill>
                    <a:srgbClr val="000099"/>
                  </a:solidFill>
                  <a:round/>
                  <a:headEnd/>
                  <a:tailEnd/>
                </a:ln>
                <a:solidFill>
                  <a:schemeClr val="bg2"/>
                </a:solidFill>
                <a:effectLst>
                  <a:outerShdw dist="125724" dir="18900000" algn="ctr" rotWithShape="0">
                    <a:srgbClr val="000099"/>
                  </a:outerShdw>
                </a:effectLst>
                <a:latin typeface="Goudy Stout"/>
              </a:rPr>
              <a:t>fuziunea</a:t>
            </a:r>
            <a:r>
              <a:rPr lang="en-US" sz="4400" kern="10" spc="-440" normalizeH="1" dirty="0" smtClean="0">
                <a:ln w="12700">
                  <a:solidFill>
                    <a:srgbClr val="000099"/>
                  </a:solidFill>
                  <a:round/>
                  <a:headEnd/>
                  <a:tailEnd/>
                </a:ln>
                <a:solidFill>
                  <a:schemeClr val="bg2"/>
                </a:solidFill>
                <a:effectLst>
                  <a:outerShdw dist="125724" dir="18900000" algn="ctr" rotWithShape="0">
                    <a:srgbClr val="000099"/>
                  </a:outerShdw>
                </a:effectLst>
                <a:latin typeface="Goudy Stout"/>
              </a:rPr>
              <a:t> </a:t>
            </a:r>
            <a:r>
              <a:rPr lang="en-US" sz="4400" kern="10" spc="-440" normalizeH="1" dirty="0">
                <a:ln w="12700">
                  <a:solidFill>
                    <a:srgbClr val="000099"/>
                  </a:solidFill>
                  <a:round/>
                  <a:headEnd/>
                  <a:tailEnd/>
                </a:ln>
                <a:solidFill>
                  <a:schemeClr val="bg2"/>
                </a:solidFill>
                <a:effectLst>
                  <a:outerShdw dist="125724" dir="18900000" algn="ctr" rotWithShape="0">
                    <a:srgbClr val="000099"/>
                  </a:outerShdw>
                </a:effectLst>
                <a:latin typeface="Goudy Stout"/>
              </a:rPr>
              <a:t>NUCLEARĂ</a:t>
            </a:r>
          </a:p>
        </p:txBody>
      </p:sp>
      <p:pic>
        <p:nvPicPr>
          <p:cNvPr id="4101" name="Picture 5" descr="C:\Users\cleferman\Desktop\dtanim.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438" y="1490296"/>
            <a:ext cx="4572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029200" y="1485474"/>
            <a:ext cx="3810000" cy="2862322"/>
          </a:xfrm>
          <a:prstGeom prst="rect">
            <a:avLst/>
          </a:prstGeom>
        </p:spPr>
        <p:txBody>
          <a:bodyPr wrap="square">
            <a:spAutoFit/>
          </a:bodyPr>
          <a:lstStyle/>
          <a:p>
            <a:r>
              <a:rPr lang="vi-VN" b="1" dirty="0" smtClean="0">
                <a:solidFill>
                  <a:schemeClr val="bg2"/>
                </a:solidFill>
              </a:rPr>
              <a:t> </a:t>
            </a:r>
            <a:r>
              <a:rPr lang="en-US" b="1" dirty="0" smtClean="0">
                <a:solidFill>
                  <a:schemeClr val="bg2"/>
                </a:solidFill>
              </a:rPr>
              <a:t>F</a:t>
            </a:r>
            <a:r>
              <a:rPr lang="vi-VN" b="1" dirty="0" smtClean="0">
                <a:solidFill>
                  <a:schemeClr val="bg2"/>
                </a:solidFill>
              </a:rPr>
              <a:t>uziunea </a:t>
            </a:r>
            <a:r>
              <a:rPr lang="vi-VN" b="1" dirty="0">
                <a:solidFill>
                  <a:schemeClr val="bg2"/>
                </a:solidFill>
              </a:rPr>
              <a:t>nucleară, proces care se produce natural în stele, dar care încă nu este stăpânit pe deplin pentru a produce energie în scopuri </a:t>
            </a:r>
            <a:r>
              <a:rPr lang="vi-VN" b="1" dirty="0" smtClean="0">
                <a:solidFill>
                  <a:schemeClr val="bg2"/>
                </a:solidFill>
              </a:rPr>
              <a:t>comerciale</a:t>
            </a:r>
            <a:r>
              <a:rPr lang="en-US" b="1" dirty="0" smtClean="0">
                <a:solidFill>
                  <a:schemeClr val="bg2"/>
                </a:solidFill>
              </a:rPr>
              <a:t>, </a:t>
            </a:r>
            <a:r>
              <a:rPr lang="en-US" b="1" dirty="0" err="1" smtClean="0">
                <a:solidFill>
                  <a:schemeClr val="bg2"/>
                </a:solidFill>
              </a:rPr>
              <a:t>constă</a:t>
            </a:r>
            <a:r>
              <a:rPr lang="en-US" b="1" dirty="0" smtClean="0">
                <a:solidFill>
                  <a:schemeClr val="bg2"/>
                </a:solidFill>
              </a:rPr>
              <a:t> </a:t>
            </a:r>
            <a:r>
              <a:rPr lang="en-US" b="1" dirty="0" err="1" smtClean="0">
                <a:solidFill>
                  <a:schemeClr val="bg2"/>
                </a:solidFill>
              </a:rPr>
              <a:t>în</a:t>
            </a:r>
            <a:r>
              <a:rPr lang="en-US" b="1" dirty="0" smtClean="0">
                <a:solidFill>
                  <a:schemeClr val="bg2"/>
                </a:solidFill>
              </a:rPr>
              <a:t> </a:t>
            </a:r>
            <a:r>
              <a:rPr lang="en-US" b="1" dirty="0" err="1" smtClean="0">
                <a:solidFill>
                  <a:schemeClr val="bg2"/>
                </a:solidFill>
              </a:rPr>
              <a:t>unirea</a:t>
            </a:r>
            <a:r>
              <a:rPr lang="en-US" b="1" dirty="0" smtClean="0">
                <a:solidFill>
                  <a:schemeClr val="bg2"/>
                </a:solidFill>
              </a:rPr>
              <a:t> </a:t>
            </a:r>
            <a:r>
              <a:rPr lang="vi-VN" b="1" dirty="0" smtClean="0">
                <a:solidFill>
                  <a:schemeClr val="bg2"/>
                </a:solidFill>
              </a:rPr>
              <a:t>nucle</a:t>
            </a:r>
            <a:r>
              <a:rPr lang="en-US" b="1" dirty="0" err="1" smtClean="0">
                <a:solidFill>
                  <a:schemeClr val="bg2"/>
                </a:solidFill>
              </a:rPr>
              <a:t>elor</a:t>
            </a:r>
            <a:r>
              <a:rPr lang="en-US" b="1" dirty="0" smtClean="0">
                <a:solidFill>
                  <a:schemeClr val="bg2"/>
                </a:solidFill>
              </a:rPr>
              <a:t> a</a:t>
            </a:r>
            <a:r>
              <a:rPr lang="vi-VN" b="1" dirty="0" smtClean="0">
                <a:solidFill>
                  <a:schemeClr val="bg2"/>
                </a:solidFill>
              </a:rPr>
              <a:t> </a:t>
            </a:r>
            <a:r>
              <a:rPr lang="vi-VN" b="1" dirty="0">
                <a:solidFill>
                  <a:schemeClr val="bg2"/>
                </a:solidFill>
              </a:rPr>
              <a:t>doi atomi (de obicei izotopi de hidrogen) </a:t>
            </a:r>
            <a:r>
              <a:rPr lang="vi-VN" b="1" dirty="0" smtClean="0">
                <a:solidFill>
                  <a:schemeClr val="bg2"/>
                </a:solidFill>
              </a:rPr>
              <a:t>dând </a:t>
            </a:r>
            <a:r>
              <a:rPr lang="vi-VN" b="1" dirty="0">
                <a:solidFill>
                  <a:schemeClr val="bg2"/>
                </a:solidFill>
              </a:rPr>
              <a:t>naştere unuia nou, mai greu (heliu), iar în cadrul acestui proces este eliberată o cantitate uriaşă de energie</a:t>
            </a:r>
            <a:r>
              <a:rPr lang="vi-VN" b="1" dirty="0"/>
              <a:t>.</a:t>
            </a:r>
            <a:endParaRPr lang="en-US" b="1" dirty="0">
              <a:solidFill>
                <a:schemeClr val="bg2"/>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144516189"/>
              </p:ext>
            </p:extLst>
          </p:nvPr>
        </p:nvGraphicFramePr>
        <p:xfrm>
          <a:off x="1918493" y="5029200"/>
          <a:ext cx="5446713" cy="723900"/>
        </p:xfrm>
        <a:graphic>
          <a:graphicData uri="http://schemas.openxmlformats.org/presentationml/2006/ole">
            <mc:AlternateContent xmlns:mc="http://schemas.openxmlformats.org/markup-compatibility/2006">
              <mc:Choice xmlns:v="urn:schemas-microsoft-com:vml" Requires="v">
                <p:oleObj spid="_x0000_s4106" name="Equation" r:id="rId4" imgW="1308100" imgH="241300" progId="Equation.3">
                  <p:embed/>
                </p:oleObj>
              </mc:Choice>
              <mc:Fallback>
                <p:oleObj name="Equation" r:id="rId4" imgW="1308100" imgH="2413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8493" y="5029200"/>
                        <a:ext cx="5446713"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0" y="3276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ro-RO">
              <a:latin typeface="Arial" charset="0"/>
            </a:endParaRPr>
          </a:p>
        </p:txBody>
      </p:sp>
      <p:sp>
        <p:nvSpPr>
          <p:cNvPr id="3" name="Rectangle 22"/>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ro-RO">
              <a:latin typeface="Arial" charset="0"/>
            </a:endParaRPr>
          </a:p>
        </p:txBody>
      </p:sp>
      <p:sp>
        <p:nvSpPr>
          <p:cNvPr id="4" name="Rectangle 24"/>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ro-RO">
              <a:latin typeface="Arial" charset="0"/>
            </a:endParaRPr>
          </a:p>
        </p:txBody>
      </p:sp>
      <p:sp>
        <p:nvSpPr>
          <p:cNvPr id="5" name="Rectangle 27"/>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ro-RO">
              <a:latin typeface="Arial" charset="0"/>
            </a:endParaRPr>
          </a:p>
        </p:txBody>
      </p:sp>
      <p:sp>
        <p:nvSpPr>
          <p:cNvPr id="6" name="Rectangle 35"/>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ro-RO">
              <a:latin typeface="Arial" charset="0"/>
            </a:endParaRPr>
          </a:p>
        </p:txBody>
      </p:sp>
      <p:pic>
        <p:nvPicPr>
          <p:cNvPr id="7" name="Picture 37" descr="Beryllium_Atom_Rig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638801" y="327350"/>
            <a:ext cx="3311524"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609600" y="1758482"/>
            <a:ext cx="3962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ro-RO" b="1" dirty="0">
                <a:latin typeface="Arial" charset="0"/>
                <a:cs typeface="Arial" charset="0"/>
              </a:rPr>
              <a:t>Fuziunea nucleara a fost realizata pentru prima data prin </a:t>
            </a:r>
            <a:r>
              <a:rPr lang="en-US" b="1" dirty="0" smtClean="0">
                <a:latin typeface="Arial" charset="0"/>
                <a:cs typeface="Arial" charset="0"/>
              </a:rPr>
              <a:t>anii1930 </a:t>
            </a:r>
            <a:r>
              <a:rPr lang="en-US" b="1" dirty="0" err="1" smtClean="0">
                <a:latin typeface="Arial" charset="0"/>
                <a:cs typeface="Arial" charset="0"/>
              </a:rPr>
              <a:t>prin</a:t>
            </a:r>
            <a:r>
              <a:rPr lang="en-US" b="1" dirty="0" smtClean="0">
                <a:latin typeface="Arial" charset="0"/>
                <a:cs typeface="Arial" charset="0"/>
              </a:rPr>
              <a:t> </a:t>
            </a:r>
            <a:r>
              <a:rPr lang="ro-RO" b="1" dirty="0" smtClean="0">
                <a:latin typeface="Arial" charset="0"/>
                <a:cs typeface="Arial" charset="0"/>
              </a:rPr>
              <a:t>bombardarea </a:t>
            </a:r>
            <a:r>
              <a:rPr lang="ro-RO" b="1" dirty="0">
                <a:latin typeface="Arial" charset="0"/>
                <a:cs typeface="Arial" charset="0"/>
              </a:rPr>
              <a:t>unei tinte continand deuteriu, izotopul hidrogenului cu masa 2, cu deuteroni intr-un ciclotron. </a:t>
            </a:r>
            <a:r>
              <a:rPr lang="ro-RO" b="1" dirty="0" smtClean="0">
                <a:latin typeface="Arial" charset="0"/>
                <a:cs typeface="Arial" charset="0"/>
              </a:rPr>
              <a:t>In </a:t>
            </a:r>
            <a:r>
              <a:rPr lang="ro-RO" b="1" dirty="0">
                <a:latin typeface="Arial" charset="0"/>
                <a:cs typeface="Arial" charset="0"/>
              </a:rPr>
              <a:t>anii 1950 prima demonstratie la scara larga a eliberarii unei cantitati mari de energie in urma </a:t>
            </a:r>
            <a:r>
              <a:rPr lang="ro-RO" b="1" dirty="0" smtClean="0">
                <a:latin typeface="Arial" charset="0"/>
                <a:cs typeface="Arial" charset="0"/>
              </a:rPr>
              <a:t>fuziunii </a:t>
            </a:r>
            <a:r>
              <a:rPr lang="ro-RO" b="1" dirty="0">
                <a:latin typeface="Arial" charset="0"/>
                <a:cs typeface="Arial" charset="0"/>
              </a:rPr>
              <a:t>necontrolata a fost facuta cu ajutorul armelor termonucleare in SUA, URSS, Marea Britanie si Franta. Aceasta experienta a fost foarte scurta si nu aputut fi folosita la producerea de energie electrica. </a:t>
            </a:r>
          </a:p>
        </p:txBody>
      </p:sp>
      <p:pic>
        <p:nvPicPr>
          <p:cNvPr id="9" name="Picture 7" descr="atom bo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315800"/>
            <a:ext cx="3311525"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19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0000" lnSpcReduction="20000"/>
          </a:bodyPr>
          <a:lstStyle/>
          <a:p>
            <a:pPr marL="0" indent="0">
              <a:buNone/>
            </a:pPr>
            <a:r>
              <a:rPr lang="ro-RO" dirty="0" smtClean="0">
                <a:latin typeface="Times New Roman" pitchFamily="18" charset="0"/>
              </a:rPr>
              <a:t>Reacţiile de fuziune constituie sursa energetică a stelelor de tipul Soarelui. Cel mai abundent element chimic în stele</a:t>
            </a:r>
            <a:r>
              <a:rPr lang="en-AU" dirty="0" smtClean="0">
                <a:latin typeface="Times New Roman" pitchFamily="18" charset="0"/>
              </a:rPr>
              <a:t> </a:t>
            </a:r>
            <a:r>
              <a:rPr lang="en-AU" dirty="0" err="1" smtClean="0">
                <a:latin typeface="Times New Roman" pitchFamily="18" charset="0"/>
              </a:rPr>
              <a:t>este</a:t>
            </a:r>
            <a:r>
              <a:rPr lang="en-AU" dirty="0" smtClean="0">
                <a:latin typeface="Times New Roman" pitchFamily="18" charset="0"/>
              </a:rPr>
              <a:t> </a:t>
            </a:r>
            <a:r>
              <a:rPr lang="ro-RO" dirty="0" smtClean="0">
                <a:latin typeface="Times New Roman" pitchFamily="18" charset="0"/>
              </a:rPr>
              <a:t>hidrogenul (70%); următorul este heliul (25-30%); alte elemente în jur de 1%. După teoriile actuale, stelele se formează prin contracţia gravitaţională a norilor de materie interstelară. În urma contracţiei, energia gravitaţională eliberată se transformă în energie de agitaţie termică a particulelor. Astfel, temperatura creşte până la zeci şi sute de milioane de grade, când încep reacţiile de fuziune termonucleară care crează forţe de presiune ce se opun forţelor de contracţie gravitaţională, ceea ce măreşte timpul de viaţă al stelelor.</a:t>
            </a:r>
          </a:p>
          <a:p>
            <a:pPr marL="0" indent="0">
              <a:buNone/>
            </a:pPr>
            <a:endParaRPr lang="en-US" dirty="0" smtClean="0"/>
          </a:p>
        </p:txBody>
      </p:sp>
      <p:sp>
        <p:nvSpPr>
          <p:cNvPr id="4" name="Content Placeholder 3"/>
          <p:cNvSpPr>
            <a:spLocks noGrp="1"/>
          </p:cNvSpPr>
          <p:nvPr>
            <p:ph sz="half" idx="2"/>
          </p:nvPr>
        </p:nvSpPr>
        <p:spPr/>
        <p:txBody>
          <a:bodyPr>
            <a:normAutofit fontScale="70000" lnSpcReduction="20000"/>
          </a:bodyPr>
          <a:lstStyle/>
          <a:p>
            <a:endParaRPr lang="en-US"/>
          </a:p>
        </p:txBody>
      </p:sp>
      <p:pic>
        <p:nvPicPr>
          <p:cNvPr id="5" name="Picture 11" descr="4sun_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447800"/>
            <a:ext cx="4343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6820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600" b="1" dirty="0" smtClean="0"/>
              <a:t>Cum ar putea produce şi întreţine oamenii o reacţie de fuziune nucleară ?</a:t>
            </a:r>
            <a:r>
              <a:rPr lang="vi-VN" sz="3600" dirty="0" smtClean="0"/>
              <a:t/>
            </a:r>
            <a:br>
              <a:rPr lang="vi-VN" sz="3600" dirty="0" smtClean="0"/>
            </a:br>
            <a:endParaRPr lang="en-US" sz="3600" dirty="0"/>
          </a:p>
        </p:txBody>
      </p:sp>
      <p:sp>
        <p:nvSpPr>
          <p:cNvPr id="3" name="Content Placeholder 2"/>
          <p:cNvSpPr>
            <a:spLocks noGrp="1"/>
          </p:cNvSpPr>
          <p:nvPr>
            <p:ph sz="half" idx="1"/>
          </p:nvPr>
        </p:nvSpPr>
        <p:spPr/>
        <p:txBody>
          <a:bodyPr>
            <a:normAutofit fontScale="62500" lnSpcReduction="20000"/>
          </a:bodyPr>
          <a:lstStyle/>
          <a:p>
            <a:r>
              <a:rPr lang="vi-VN" dirty="0" smtClean="0"/>
              <a:t>Pentru </a:t>
            </a:r>
            <a:r>
              <a:rPr lang="vi-VN" dirty="0"/>
              <a:t>a da naştere unei reacţii de fuziune nucleară, cele două particule care vor fuziona trebuie să-şi piardă electronii şi să fie accelerate la viteze deosebit de mari. Pentru a preveni respingerea reciprocă a celor doi nuclei încărcaţi pozitiv astfel rezultaţi, temperatura particulelor este ridicată la valori de câteva ori mai mari decât temperatura de la suprafaţa Soarelui. În practică, temperatura devine atât de ridicată încât particulele trec din starea lor de agregare naturală, cea gazoasă, într-o alta, numită plasmă. După fuziune nucleii eliberează cantităţi uriaşe de energie pierzând astfel din masa iniţială. Una dintre cele mai mari probleme întâmpinate astăzi în cadrul experimentelor legate de fuziunea nucleară este controlul plasmei şi păstrarea şi izolarea acesteia într-un spaţiu închis şi sigur.</a:t>
            </a:r>
          </a:p>
          <a:p>
            <a:pPr marL="0" indent="0">
              <a:buNone/>
            </a:pPr>
            <a:endParaRPr lang="en-US" dirty="0"/>
          </a:p>
        </p:txBody>
      </p:sp>
      <p:pic>
        <p:nvPicPr>
          <p:cNvPr id="30722" name="Picture 2" descr="http://www.stopco2.ro/wp-content/uploads/2010/01/28333-300x1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981200"/>
            <a:ext cx="38100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279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600" b="1" dirty="0" smtClean="0"/>
              <a:t>Cum ar putea produce şi întreţine oamenii o reacţie de fuziune nucleară ?</a:t>
            </a:r>
            <a:r>
              <a:rPr lang="vi-VN" sz="3600" dirty="0" smtClean="0"/>
              <a:t/>
            </a:r>
            <a:br>
              <a:rPr lang="vi-VN" sz="3600" dirty="0" smtClean="0"/>
            </a:br>
            <a:endParaRPr lang="en-US" sz="3600" dirty="0"/>
          </a:p>
        </p:txBody>
      </p:sp>
      <p:sp>
        <p:nvSpPr>
          <p:cNvPr id="3" name="Content Placeholder 2"/>
          <p:cNvSpPr>
            <a:spLocks noGrp="1"/>
          </p:cNvSpPr>
          <p:nvPr>
            <p:ph sz="half" idx="1"/>
          </p:nvPr>
        </p:nvSpPr>
        <p:spPr/>
        <p:txBody>
          <a:bodyPr>
            <a:normAutofit fontScale="70000" lnSpcReduction="20000"/>
          </a:bodyPr>
          <a:lstStyle/>
          <a:p>
            <a:pPr marL="0" indent="0">
              <a:buNone/>
            </a:pPr>
            <a:r>
              <a:rPr lang="vi-VN" dirty="0"/>
              <a:t>Dezvoltarea experimentală a reactoarelor de fuziune nucleară controlată este o sarcină extrem de dificilă. Poate cea mai promiţătoare tehnică dezvoltată până în prezent poartă numele de </a:t>
            </a:r>
            <a:r>
              <a:rPr lang="vi-VN" b="1" i="1" dirty="0"/>
              <a:t>tokamak</a:t>
            </a:r>
            <a:r>
              <a:rPr lang="vi-VN" dirty="0"/>
              <a:t>, rezultatul practic al cercetărilor fizicianului rus Lev Artsimovich (1909-1973) din anii ’50. Denumirea </a:t>
            </a:r>
            <a:r>
              <a:rPr lang="vi-VN" i="1" dirty="0"/>
              <a:t>“tokamak”</a:t>
            </a:r>
            <a:r>
              <a:rPr lang="vi-VN" dirty="0"/>
              <a:t> este un acronim pentru </a:t>
            </a:r>
            <a:r>
              <a:rPr lang="vi-VN" b="1" dirty="0"/>
              <a:t>“camera toroidală cu câmp magnetic”</a:t>
            </a:r>
            <a:r>
              <a:rPr lang="vi-VN" dirty="0"/>
              <a:t>. Într-un tokamak, nucleii sunt prinşi în mijlocul unui cîmp magnetic de formă toroidală (vezi figura). Această formă a camerei reactorului împiedică particulele să scape din câmpul magnetic, readucându-le “în mijlocul acţiunii” atunci când au tendinţa să scape câmpului magnetic</a:t>
            </a:r>
            <a:r>
              <a:rPr lang="vi-VN" dirty="0" smtClean="0"/>
              <a:t>.</a:t>
            </a:r>
            <a:endParaRPr lang="en-US" dirty="0"/>
          </a:p>
        </p:txBody>
      </p:sp>
      <p:pic>
        <p:nvPicPr>
          <p:cNvPr id="28674" name="Picture 2" descr="http://www.scientia.ro/images/stories/articles/tokamak_scientia.ro.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48200" y="2361327"/>
            <a:ext cx="4038600" cy="3003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670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615462" y="1143000"/>
            <a:ext cx="37338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sz="2000" b="1" dirty="0">
                <a:latin typeface="Arial" charset="0"/>
                <a:cs typeface="Arial" charset="0"/>
              </a:rPr>
              <a:t>O armă nucleară, numită și bombă atomică, este o armă tehnicizată extrem de distrugătoare care se bazează pe energia eliberată prin următoarele procese fizice:</a:t>
            </a:r>
          </a:p>
          <a:p>
            <a:r>
              <a:rPr lang="en-US" sz="2000" b="1" dirty="0">
                <a:latin typeface="Arial" charset="0"/>
                <a:cs typeface="Arial" charset="0"/>
              </a:rPr>
              <a:t>-</a:t>
            </a:r>
            <a:r>
              <a:rPr lang="vi-VN" sz="2000" b="1" dirty="0">
                <a:latin typeface="Arial" charset="0"/>
                <a:cs typeface="Arial" charset="0"/>
              </a:rPr>
              <a:t>la prima generație: bomba atomică: prin fisiune nucleară</a:t>
            </a:r>
            <a:r>
              <a:rPr lang="en-US" sz="2000" b="1" dirty="0">
                <a:latin typeface="Arial" charset="0"/>
                <a:cs typeface="Arial" charset="0"/>
              </a:rPr>
              <a:t> </a:t>
            </a:r>
            <a:r>
              <a:rPr lang="vi-VN" sz="2000" b="1" dirty="0">
                <a:latin typeface="Arial" charset="0"/>
                <a:cs typeface="Arial" charset="0"/>
              </a:rPr>
              <a:t>(realizată inițial în SUA (1944) și apoi în URSS);</a:t>
            </a:r>
          </a:p>
          <a:p>
            <a:r>
              <a:rPr lang="en-US" sz="2000" b="1" dirty="0">
                <a:latin typeface="Arial" charset="0"/>
                <a:cs typeface="Arial" charset="0"/>
              </a:rPr>
              <a:t>-</a:t>
            </a:r>
            <a:r>
              <a:rPr lang="vi-VN" sz="2000" b="1" dirty="0">
                <a:latin typeface="Arial" charset="0"/>
                <a:cs typeface="Arial" charset="0"/>
              </a:rPr>
              <a:t>la a doua generație: (bomba cu hidrogen): prin fisiune, urmată de fuziune nucleară (realizată inițial în URSS).</a:t>
            </a:r>
          </a:p>
        </p:txBody>
      </p:sp>
      <p:pic>
        <p:nvPicPr>
          <p:cNvPr id="9219" name="Picture 2" descr="bomba-atomica-Romania-Bulgari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447800"/>
            <a:ext cx="43815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828800" y="122311"/>
            <a:ext cx="5407249" cy="646331"/>
          </a:xfrm>
          <a:prstGeom prst="rect">
            <a:avLst/>
          </a:prstGeom>
          <a:noFill/>
        </p:spPr>
        <p:txBody>
          <a:bodyPr wrap="none" rtlCol="0">
            <a:spAutoFit/>
          </a:bodyPr>
          <a:lstStyle/>
          <a:p>
            <a:r>
              <a:rPr lang="en-US" sz="3600" b="1" dirty="0" smtClean="0"/>
              <a:t>ARMAMENT NUCLEAR</a:t>
            </a:r>
            <a:endParaRPr lang="en-US" sz="3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685800" y="838200"/>
            <a:ext cx="41148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sz="2000" b="1">
                <a:latin typeface="Arial" charset="0"/>
                <a:cs typeface="Arial" charset="0"/>
              </a:rPr>
              <a:t>Consecințele imediate, directe ale unei explozii nucleare sunt: șoc mecanic, dizlocări mari de teren și crater; șoc de căldură imens și incendii; radioactivitate mortală în zona centrală; otrăvire și contaminare radioactivă a mediului, pe mari suprafețe și de lungă durată. Într-o bombă atomică, o bucățică de uraniu de mărimea unui cubuleț de zahăr are aceeași putere de distrugere ca și un bloc de exploziv convențional de mărimea unei case.</a:t>
            </a:r>
            <a:endParaRPr lang="ro-RO" sz="2000" b="1">
              <a:latin typeface="Arial" charset="0"/>
              <a:cs typeface="Arial" charset="0"/>
            </a:endParaRPr>
          </a:p>
        </p:txBody>
      </p:sp>
      <p:pic>
        <p:nvPicPr>
          <p:cNvPr id="10243" name="Picture 2" descr="iranul-a-reluat-negocierile-cu-marile-puteri-pe-tema-programului-nuclear-irania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533400"/>
            <a:ext cx="3810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3" descr="nuclear-explosion_0.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3657600"/>
            <a:ext cx="3048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990600" y="457200"/>
            <a:ext cx="69342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r>
              <a:rPr lang="vi-VN" sz="2000" b="1">
                <a:latin typeface="Arial" charset="0"/>
                <a:cs typeface="Arial" charset="0"/>
              </a:rPr>
              <a:t>Armele nucleare s-au folosit împotriva oamenilor doar de două ori, și anume in anul 1945 în jurul încheierii celui de-al doilea război mondial, când SUA au aruncat câte o singură bombă atomică cu fisiune asupra orașelor japoneze Hiroshima</a:t>
            </a:r>
            <a:r>
              <a:rPr lang="en-US" sz="2000" b="1">
                <a:latin typeface="Arial" charset="0"/>
                <a:cs typeface="Arial" charset="0"/>
              </a:rPr>
              <a:t> </a:t>
            </a:r>
            <a:r>
              <a:rPr lang="vi-VN" sz="2000" b="1">
                <a:latin typeface="Arial" charset="0"/>
                <a:cs typeface="Arial" charset="0"/>
              </a:rPr>
              <a:t>și Nagasaki. Primul eveniment a avut loc în dimineața zilei de 6 august 1945, când Statele Unite ale Americii</a:t>
            </a:r>
            <a:r>
              <a:rPr lang="en-US" sz="2000" b="1">
                <a:latin typeface="Arial" charset="0"/>
                <a:cs typeface="Arial" charset="0"/>
              </a:rPr>
              <a:t> </a:t>
            </a:r>
            <a:r>
              <a:rPr lang="vi-VN" sz="2000" b="1">
                <a:latin typeface="Arial" charset="0"/>
                <a:cs typeface="Arial" charset="0"/>
              </a:rPr>
              <a:t>au aruncat un dispozitiv tip pistol, cu uraniu, cu codul „Little Bo</a:t>
            </a:r>
            <a:r>
              <a:rPr lang="en-US" sz="2000" b="1">
                <a:latin typeface="Arial" charset="0"/>
                <a:cs typeface="Arial" charset="0"/>
              </a:rPr>
              <a:t>y</a:t>
            </a:r>
            <a:r>
              <a:rPr lang="vi-VN" sz="2000" b="1">
                <a:latin typeface="Arial" charset="0"/>
                <a:cs typeface="Arial" charset="0"/>
              </a:rPr>
              <a:t>” (Băiețelul), asupra orașului Hiroșima. </a:t>
            </a:r>
            <a:endParaRPr lang="ro-RO" sz="2000" b="1">
              <a:latin typeface="Arial" charset="0"/>
              <a:cs typeface="Arial" charset="0"/>
            </a:endParaRPr>
          </a:p>
        </p:txBody>
      </p:sp>
      <p:pic>
        <p:nvPicPr>
          <p:cNvPr id="11267" name="Picture 2" descr="300px-Little_boy.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29000"/>
            <a:ext cx="4038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3" descr="Tratat_neproliferare_nucleara_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429000"/>
            <a:ext cx="4057650" cy="321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186</TotalTime>
  <Words>1020</Words>
  <Application>Microsoft Office PowerPoint</Application>
  <PresentationFormat>On-screen Show (4:3)</PresentationFormat>
  <Paragraphs>33</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Garamond</vt:lpstr>
      <vt:lpstr>Arial</vt:lpstr>
      <vt:lpstr>Wingdings</vt:lpstr>
      <vt:lpstr>Calibri</vt:lpstr>
      <vt:lpstr>Apex</vt:lpstr>
      <vt:lpstr>Equation</vt:lpstr>
      <vt:lpstr>PowerPoint Presentation</vt:lpstr>
      <vt:lpstr>PowerPoint Presentation</vt:lpstr>
      <vt:lpstr>PowerPoint Presentation</vt:lpstr>
      <vt:lpstr>PowerPoint Presentation</vt:lpstr>
      <vt:lpstr>Cum ar putea produce şi întreţine oamenii o reacţie de fuziune nucleară ? </vt:lpstr>
      <vt:lpstr>Cum ar putea produce şi întreţine oamenii o reacţie de fuziune nucleară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Andrei</dc:creator>
  <cp:lastModifiedBy>cleferman</cp:lastModifiedBy>
  <cp:revision>20</cp:revision>
  <dcterms:created xsi:type="dcterms:W3CDTF">2011-05-11T15:30:24Z</dcterms:created>
  <dcterms:modified xsi:type="dcterms:W3CDTF">2012-06-06T18:04:39Z</dcterms:modified>
</cp:coreProperties>
</file>