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00" r:id="rId6"/>
    <p:sldId id="283" r:id="rId7"/>
    <p:sldId id="284" r:id="rId8"/>
    <p:sldId id="293" r:id="rId9"/>
    <p:sldId id="302" r:id="rId10"/>
    <p:sldId id="304" r:id="rId11"/>
    <p:sldId id="308" r:id="rId12"/>
    <p:sldId id="309" r:id="rId13"/>
    <p:sldId id="310" r:id="rId14"/>
    <p:sldId id="264" r:id="rId15"/>
    <p:sldId id="306" r:id="rId16"/>
    <p:sldId id="263" r:id="rId17"/>
    <p:sldId id="265" r:id="rId18"/>
    <p:sldId id="311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2" r:id="rId29"/>
    <p:sldId id="289" r:id="rId30"/>
    <p:sldId id="305" r:id="rId31"/>
    <p:sldId id="279" r:id="rId32"/>
    <p:sldId id="280" r:id="rId33"/>
    <p:sldId id="281" r:id="rId34"/>
    <p:sldId id="282" r:id="rId35"/>
    <p:sldId id="297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0000"/>
    <a:srgbClr val="FF0066"/>
    <a:srgbClr val="990033"/>
    <a:srgbClr val="FF3300"/>
    <a:srgbClr val="FF9900"/>
    <a:srgbClr val="00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1" autoAdjust="0"/>
  </p:normalViewPr>
  <p:slideViewPr>
    <p:cSldViewPr>
      <p:cViewPr varScale="1">
        <p:scale>
          <a:sx n="77" d="100"/>
          <a:sy n="77" d="100"/>
        </p:scale>
        <p:origin x="-5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31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C2A5E-C9B0-447F-A81A-C6AC6D8B57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7ECA-D02D-40CC-ACCC-09E30521EBD7}" type="slidenum">
              <a:rPr lang="ru-RU"/>
              <a:pPr/>
              <a:t>2</a:t>
            </a:fld>
            <a:endParaRPr lang="ru-RU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7FE2-841B-4123-B63C-19F90F5FC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7629-7A39-4945-B37B-3E201E34F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09A6-A4A9-4ECC-8F70-339B87B9D6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62288B-26DF-44CF-8112-8748225DF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98054-DEB4-46FC-ABD4-3C18F6DEE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5A5F3-2783-4A8F-AF4A-08CDA80DB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93DF4-EE61-4B55-B29B-C0C7C0C9A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D57F-EA4A-4A22-AD53-72D83224B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8561-646F-4643-9DAF-4022F2256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19CB-9077-42EC-9193-110A48699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2EE6-2682-4B72-9444-CE0E2D7F7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36DC-3440-4232-A01F-56994092B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9CC508-BDB1-4C33-90A3-14B78FFA45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7463"/>
            <a:ext cx="9144000" cy="6859588"/>
          </a:xfrm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90513" y="692150"/>
            <a:ext cx="88534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800" dirty="0"/>
              <a:t>SUBSTAN</a:t>
            </a:r>
            <a:r>
              <a:rPr lang="ro-RO" sz="8800" dirty="0"/>
              <a:t>Ţ</a:t>
            </a:r>
            <a:r>
              <a:rPr lang="en-US" sz="8800" dirty="0"/>
              <a:t>E</a:t>
            </a:r>
            <a:r>
              <a:rPr lang="ro-RO" sz="8800" dirty="0"/>
              <a:t>LE</a:t>
            </a:r>
          </a:p>
          <a:p>
            <a:endParaRPr lang="ro-RO" sz="8800" dirty="0"/>
          </a:p>
          <a:p>
            <a:endParaRPr lang="ro-RO" sz="8800" dirty="0"/>
          </a:p>
          <a:p>
            <a:r>
              <a:rPr lang="ro-RO" sz="8800" dirty="0">
                <a:solidFill>
                  <a:srgbClr val="FF0000"/>
                </a:solidFill>
              </a:rPr>
              <a:t>EXPLOZI</a:t>
            </a:r>
            <a:r>
              <a:rPr lang="en-US" sz="8800" dirty="0">
                <a:solidFill>
                  <a:srgbClr val="FF0000"/>
                </a:solidFill>
              </a:rPr>
              <a:t>V</a:t>
            </a:r>
            <a:r>
              <a:rPr lang="ro-RO" sz="8800" dirty="0">
                <a:solidFill>
                  <a:srgbClr val="FF0000"/>
                </a:solidFill>
              </a:rPr>
              <a:t>E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SC02211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828675" y="-622300"/>
            <a:ext cx="9972675" cy="7480300"/>
          </a:xfrm>
          <a:noFill/>
          <a:ln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933700" y="1989138"/>
            <a:ext cx="356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4400" b="1">
                <a:solidFill>
                  <a:srgbClr val="FF3300"/>
                </a:solidFill>
              </a:rPr>
              <a:t>GHECFOL</a:t>
            </a:r>
            <a:r>
              <a:rPr lang="ru-RU" sz="4400" b="1">
                <a:solidFill>
                  <a:srgbClr val="FF3300"/>
                </a:solidFill>
              </a:rPr>
              <a:t>- 5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113-1367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51275" y="1773238"/>
            <a:ext cx="4492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4800" b="1">
                <a:solidFill>
                  <a:srgbClr val="CC0000"/>
                </a:solidFill>
              </a:rPr>
              <a:t>TGAF</a:t>
            </a:r>
            <a:r>
              <a:rPr lang="ru-RU" sz="4800" b="1">
                <a:solidFill>
                  <a:srgbClr val="CC0000"/>
                </a:solidFill>
              </a:rPr>
              <a:t>-5М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SC02213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490913" y="2565400"/>
            <a:ext cx="212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C0000"/>
                </a:solidFill>
              </a:rPr>
              <a:t>Т</a:t>
            </a:r>
            <a:r>
              <a:rPr lang="ro-RO" sz="5400" b="1">
                <a:solidFill>
                  <a:srgbClr val="CC0000"/>
                </a:solidFill>
              </a:rPr>
              <a:t>G</a:t>
            </a:r>
            <a:r>
              <a:rPr lang="ru-RU" sz="5400" b="1">
                <a:solidFill>
                  <a:srgbClr val="CC0000"/>
                </a:solidFill>
              </a:rPr>
              <a:t>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5" name="Picture 3" descr="000_0012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90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13-1354_IMG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187450" y="0"/>
            <a:ext cx="77057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9600" b="1" u="sng">
                <a:solidFill>
                  <a:srgbClr val="FF0000"/>
                </a:solidFill>
              </a:rPr>
              <a:t>BRIZANTE</a:t>
            </a:r>
            <a:endParaRPr lang="ru-RU" sz="9600" b="1" u="sng">
              <a:solidFill>
                <a:srgbClr val="FF0000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95288" y="1989138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o-RO" sz="7200" b="1"/>
              <a:t>PUTERE </a:t>
            </a:r>
            <a:r>
              <a:rPr lang="en-US" sz="7200" b="1">
                <a:solidFill>
                  <a:srgbClr val="FF3300"/>
                </a:solidFill>
              </a:rPr>
              <a:t>NORMAL</a:t>
            </a:r>
            <a:r>
              <a:rPr lang="ro-RO" sz="7200" b="1">
                <a:solidFill>
                  <a:srgbClr val="FF3300"/>
                </a:solidFill>
              </a:rPr>
              <a:t>Ă</a:t>
            </a:r>
            <a:endParaRPr lang="ru-RU" sz="7200" b="1">
              <a:solidFill>
                <a:srgbClr val="FF33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03575" y="3141663"/>
            <a:ext cx="5653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o-RO" sz="4000" b="1">
                <a:solidFill>
                  <a:srgbClr val="00FF00"/>
                </a:solidFill>
              </a:rPr>
              <a:t>- </a:t>
            </a:r>
            <a:r>
              <a:rPr lang="ru-RU" sz="4000" b="1">
                <a:solidFill>
                  <a:srgbClr val="00FF00"/>
                </a:solidFill>
              </a:rPr>
              <a:t>Т</a:t>
            </a:r>
            <a:r>
              <a:rPr lang="ro-RO" sz="4000" b="1">
                <a:solidFill>
                  <a:srgbClr val="00FF00"/>
                </a:solidFill>
              </a:rPr>
              <a:t>ROTILUL</a:t>
            </a:r>
            <a:endParaRPr lang="ru-RU" sz="4000" b="1">
              <a:solidFill>
                <a:srgbClr val="00FF00"/>
              </a:solidFill>
            </a:endParaRPr>
          </a:p>
          <a:p>
            <a:pPr algn="l">
              <a:buFontTx/>
              <a:buChar char="-"/>
            </a:pPr>
            <a:r>
              <a:rPr lang="ro-RO" sz="4000" b="1">
                <a:solidFill>
                  <a:srgbClr val="00FF00"/>
                </a:solidFill>
              </a:rPr>
              <a:t> EXSPLOZIV</a:t>
            </a:r>
            <a:r>
              <a:rPr lang="ru-RU" sz="4000" b="1">
                <a:solidFill>
                  <a:srgbClr val="00FF00"/>
                </a:solidFill>
              </a:rPr>
              <a:t> </a:t>
            </a:r>
            <a:r>
              <a:rPr lang="ro-RO" sz="4000" b="1">
                <a:solidFill>
                  <a:srgbClr val="00FF00"/>
                </a:solidFill>
              </a:rPr>
              <a:t>PLASTIC</a:t>
            </a:r>
          </a:p>
          <a:p>
            <a:pPr algn="l">
              <a:buFontTx/>
              <a:buChar char="-"/>
            </a:pPr>
            <a:r>
              <a:rPr lang="ro-RO" sz="4000" b="1">
                <a:solidFill>
                  <a:srgbClr val="00FF00"/>
                </a:solidFill>
              </a:rPr>
              <a:t> PENTRITA</a:t>
            </a:r>
            <a:endParaRPr lang="ru-RU" sz="40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8" name="Picture 4" descr="113-1354_IMG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26988"/>
            <a:ext cx="9144000" cy="6858001"/>
          </a:xfrm>
          <a:noFill/>
          <a:ln/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619250" y="0"/>
            <a:ext cx="62753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</a:rPr>
              <a:t>T R O T I L</a:t>
            </a:r>
            <a:endParaRPr lang="ru-RU" sz="9600" b="1">
              <a:solidFill>
                <a:srgbClr val="FF0066"/>
              </a:solidFill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076825" y="1989138"/>
            <a:ext cx="27781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BRICHETE</a:t>
            </a:r>
          </a:p>
          <a:p>
            <a:pPr>
              <a:buFontTx/>
              <a:buChar char="-"/>
            </a:pPr>
            <a:r>
              <a:rPr lang="en-US" sz="4000" b="1"/>
              <a:t> 400 gr.</a:t>
            </a:r>
          </a:p>
          <a:p>
            <a:pPr>
              <a:buFontTx/>
              <a:buChar char="-"/>
            </a:pPr>
            <a:r>
              <a:rPr lang="en-US" sz="4000" b="1"/>
              <a:t> 200 gr.</a:t>
            </a:r>
          </a:p>
          <a:p>
            <a:pPr>
              <a:buFontTx/>
              <a:buChar char="-"/>
            </a:pPr>
            <a:r>
              <a:rPr lang="en-US" sz="4000" b="1"/>
              <a:t> 75 gr.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36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108-0878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44613" y="0"/>
            <a:ext cx="66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u="sng">
                <a:solidFill>
                  <a:srgbClr val="00FF00"/>
                </a:solidFill>
              </a:rPr>
              <a:t>EXPLOZIV PLASTIC</a:t>
            </a:r>
            <a:endParaRPr lang="ru-RU" sz="5400" b="1" u="sng">
              <a:solidFill>
                <a:srgbClr val="00FF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60725" y="1557338"/>
            <a:ext cx="3001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C – 4</a:t>
            </a:r>
            <a:r>
              <a:rPr lang="ro-RO" sz="5400" b="1">
                <a:solidFill>
                  <a:srgbClr val="CC0000"/>
                </a:solidFill>
              </a:rPr>
              <a:t> </a:t>
            </a:r>
            <a:r>
              <a:rPr lang="ro-RO" sz="2800" b="1">
                <a:solidFill>
                  <a:srgbClr val="0000CC"/>
                </a:solidFill>
              </a:rPr>
              <a:t>(SUA)</a:t>
            </a:r>
            <a:endParaRPr lang="ru-RU" sz="5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108-0879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24300" y="1989138"/>
            <a:ext cx="167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C - 4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2186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08-0882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088" y="0"/>
            <a:ext cx="7561262" cy="6858000"/>
          </a:xfrm>
          <a:noFill/>
          <a:ln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492500" y="1916113"/>
            <a:ext cx="167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C - 4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107-0744_IMG"/>
          <p:cNvPicPr>
            <a:picLocks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323850" y="0"/>
            <a:ext cx="9467850" cy="6858000"/>
          </a:xfrm>
          <a:noFill/>
          <a:ln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96988" y="0"/>
            <a:ext cx="6407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/>
              <a:t>ÎNTREBĂRILE de</a:t>
            </a:r>
          </a:p>
          <a:p>
            <a:r>
              <a:rPr lang="ro-RO" sz="6000" b="1"/>
              <a:t>ÎNVĂŢĂMÎNT</a:t>
            </a:r>
            <a:endParaRPr lang="ru-RU" sz="6000" b="1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712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o-RO" sz="4400" b="1">
                <a:solidFill>
                  <a:srgbClr val="00FF00"/>
                </a:solidFill>
              </a:rPr>
              <a:t>1. Clasificaţia  substanţ</a:t>
            </a:r>
            <a:r>
              <a:rPr lang="en-US" sz="4400" b="1">
                <a:solidFill>
                  <a:srgbClr val="00FF00"/>
                </a:solidFill>
              </a:rPr>
              <a:t>e</a:t>
            </a:r>
            <a:r>
              <a:rPr lang="ro-RO" sz="4400" b="1">
                <a:solidFill>
                  <a:srgbClr val="00FF00"/>
                </a:solidFill>
              </a:rPr>
              <a:t>lor</a:t>
            </a:r>
          </a:p>
          <a:p>
            <a:pPr algn="l"/>
            <a:r>
              <a:rPr lang="ro-RO" sz="4400" b="1">
                <a:solidFill>
                  <a:srgbClr val="00FF00"/>
                </a:solidFill>
              </a:rPr>
              <a:t>   explozi</a:t>
            </a:r>
            <a:r>
              <a:rPr lang="en-US" sz="4400" b="1">
                <a:solidFill>
                  <a:srgbClr val="00FF00"/>
                </a:solidFill>
              </a:rPr>
              <a:t>v</a:t>
            </a:r>
            <a:r>
              <a:rPr lang="ro-RO" sz="4400" b="1">
                <a:solidFill>
                  <a:srgbClr val="00FF00"/>
                </a:solidFill>
              </a:rPr>
              <a:t>e.</a:t>
            </a:r>
          </a:p>
          <a:p>
            <a:pPr algn="l"/>
            <a:r>
              <a:rPr lang="ro-RO" sz="4400" b="1">
                <a:solidFill>
                  <a:srgbClr val="00FF00"/>
                </a:solidFill>
              </a:rPr>
              <a:t>2. Substanţe</a:t>
            </a:r>
            <a:r>
              <a:rPr lang="en-US" sz="4400" b="1">
                <a:solidFill>
                  <a:srgbClr val="00FF00"/>
                </a:solidFill>
              </a:rPr>
              <a:t>le</a:t>
            </a:r>
            <a:r>
              <a:rPr lang="ro-RO" sz="4400" b="1">
                <a:solidFill>
                  <a:srgbClr val="00FF00"/>
                </a:solidFill>
              </a:rPr>
              <a:t> explozi</a:t>
            </a:r>
            <a:r>
              <a:rPr lang="en-US" sz="4400" b="1">
                <a:solidFill>
                  <a:srgbClr val="00FF00"/>
                </a:solidFill>
              </a:rPr>
              <a:t>v</a:t>
            </a:r>
            <a:r>
              <a:rPr lang="ro-RO" sz="4400" b="1">
                <a:solidFill>
                  <a:srgbClr val="00FF00"/>
                </a:solidFill>
              </a:rPr>
              <a:t>e</a:t>
            </a:r>
            <a:r>
              <a:rPr lang="en-US" sz="4400" b="1">
                <a:solidFill>
                  <a:srgbClr val="00FF00"/>
                </a:solidFill>
              </a:rPr>
              <a:t> a</a:t>
            </a:r>
            <a:r>
              <a:rPr lang="ro-RO" sz="4400" b="1">
                <a:solidFill>
                  <a:srgbClr val="00FF00"/>
                </a:solidFill>
              </a:rPr>
              <a:t> AN şi</a:t>
            </a:r>
            <a:endParaRPr lang="en-US" sz="4400" b="1">
              <a:solidFill>
                <a:srgbClr val="00FF00"/>
              </a:solidFill>
            </a:endParaRPr>
          </a:p>
          <a:p>
            <a:pPr algn="l"/>
            <a:r>
              <a:rPr lang="en-US" sz="4400" b="1">
                <a:solidFill>
                  <a:srgbClr val="00FF00"/>
                </a:solidFill>
              </a:rPr>
              <a:t>   a</a:t>
            </a:r>
            <a:r>
              <a:rPr lang="ro-RO" sz="4400" b="1">
                <a:solidFill>
                  <a:srgbClr val="00FF00"/>
                </a:solidFill>
              </a:rPr>
              <a:t> forţiilor armate altor ţări.</a:t>
            </a:r>
          </a:p>
          <a:p>
            <a:pPr algn="l"/>
            <a:r>
              <a:rPr lang="ro-RO" sz="4400" b="1">
                <a:solidFill>
                  <a:srgbClr val="00FF00"/>
                </a:solidFill>
              </a:rPr>
              <a:t>3. </a:t>
            </a:r>
            <a:r>
              <a:rPr lang="en-US" sz="4400" b="1">
                <a:solidFill>
                  <a:srgbClr val="00FF00"/>
                </a:solidFill>
              </a:rPr>
              <a:t>M</a:t>
            </a:r>
            <a:r>
              <a:rPr lang="ro-RO" sz="4400" b="1">
                <a:solidFill>
                  <a:srgbClr val="00FF00"/>
                </a:solidFill>
              </a:rPr>
              <a:t>ăsurile de siguranţă la </a:t>
            </a:r>
          </a:p>
          <a:p>
            <a:pPr algn="l"/>
            <a:r>
              <a:rPr lang="ro-RO" sz="4400" b="1">
                <a:solidFill>
                  <a:srgbClr val="00FF00"/>
                </a:solidFill>
              </a:rPr>
              <a:t>   lucrările de distrugere.</a:t>
            </a:r>
          </a:p>
          <a:p>
            <a:pPr algn="l"/>
            <a:endParaRPr lang="ru-RU" sz="44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108-0883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130675" y="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o-RO" sz="5400" b="1" u="sng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49400" y="773113"/>
            <a:ext cx="5478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PE-4A</a:t>
            </a:r>
            <a:r>
              <a:rPr lang="ro-RO" sz="5400" b="1">
                <a:solidFill>
                  <a:srgbClr val="CC0000"/>
                </a:solidFill>
              </a:rPr>
              <a:t> </a:t>
            </a:r>
            <a:r>
              <a:rPr lang="ro-RO" sz="2800" b="1">
                <a:solidFill>
                  <a:srgbClr val="0000CC"/>
                </a:solidFill>
              </a:rPr>
              <a:t>(MARE BRITANIA)</a:t>
            </a:r>
            <a:endParaRPr lang="ru-RU" sz="5400" b="1">
              <a:solidFill>
                <a:srgbClr val="0000CC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331913" y="0"/>
            <a:ext cx="66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u="sng">
                <a:solidFill>
                  <a:srgbClr val="00FF00"/>
                </a:solidFill>
              </a:rPr>
              <a:t>EXPLOZIV PLASTIC</a:t>
            </a:r>
            <a:endParaRPr lang="ru-RU" sz="5400" b="1" u="sng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108-0885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-387350"/>
            <a:ext cx="7632700" cy="7561263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156325" y="3429000"/>
            <a:ext cx="220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PE-4A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108-0886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867400" y="2852738"/>
            <a:ext cx="220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</a:rPr>
              <a:t>PE-4A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108-0888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924425" y="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o-RO" sz="5400" b="1" u="sng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116013" y="0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u="sng">
                <a:solidFill>
                  <a:srgbClr val="00FF00"/>
                </a:solidFill>
              </a:rPr>
              <a:t>EXPLOZIVE PLASTIC</a:t>
            </a:r>
            <a:endParaRPr lang="ru-RU" sz="5400" b="1" u="sng">
              <a:solidFill>
                <a:srgbClr val="00FF0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460625" y="1062038"/>
            <a:ext cx="365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PG-2</a:t>
            </a:r>
            <a:r>
              <a:rPr lang="ro-RO" sz="5400" b="1">
                <a:solidFill>
                  <a:srgbClr val="FF0066"/>
                </a:solidFill>
              </a:rPr>
              <a:t> </a:t>
            </a:r>
            <a:r>
              <a:rPr lang="ro-RO" sz="2800" b="1">
                <a:solidFill>
                  <a:srgbClr val="0000CC"/>
                </a:solidFill>
              </a:rPr>
              <a:t>(ISPANIA)</a:t>
            </a:r>
            <a:endParaRPr lang="ru-RU" sz="5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9" grpId="0"/>
      <p:bldP spid="409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108-0890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219700" y="2997200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PG-2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108-0891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924425" y="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o-RO" sz="5400" b="1" u="sng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948488" y="2420938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PG-2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108-0892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419475" y="2781300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PG-2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108-0893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-433388"/>
            <a:ext cx="7108825" cy="7291388"/>
          </a:xfrm>
          <a:noFill/>
          <a:ln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300788" y="4437063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PG-2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13-1354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50825" y="404813"/>
            <a:ext cx="84978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o-RO" sz="7200" b="1"/>
              <a:t>PUTERE</a:t>
            </a:r>
            <a:r>
              <a:rPr lang="en-US" sz="7200" b="1"/>
              <a:t> </a:t>
            </a:r>
            <a:r>
              <a:rPr lang="ro-RO" sz="7200" b="1">
                <a:solidFill>
                  <a:srgbClr val="990033"/>
                </a:solidFill>
              </a:rPr>
              <a:t>REDUSĂ</a:t>
            </a:r>
            <a:endParaRPr lang="ru-RU" sz="7200" b="1">
              <a:solidFill>
                <a:srgbClr val="990033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43438" y="1600200"/>
            <a:ext cx="38163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 b="1">
                <a:solidFill>
                  <a:srgbClr val="FF9900"/>
                </a:solidFill>
              </a:rPr>
              <a:t>- </a:t>
            </a:r>
            <a:r>
              <a:rPr lang="en-US" sz="4800" b="1">
                <a:solidFill>
                  <a:srgbClr val="FF9900"/>
                </a:solidFill>
              </a:rPr>
              <a:t>Ammonite</a:t>
            </a:r>
          </a:p>
          <a:p>
            <a:pPr algn="l"/>
            <a:r>
              <a:rPr lang="en-US" sz="4800" b="1">
                <a:solidFill>
                  <a:srgbClr val="FF9900"/>
                </a:solidFill>
              </a:rPr>
              <a:t>- Ammonale</a:t>
            </a:r>
            <a:r>
              <a:rPr lang="en-US" sz="4000" b="1">
                <a:solidFill>
                  <a:srgbClr val="FF9900"/>
                </a:solidFill>
              </a:rPr>
              <a:t> </a:t>
            </a:r>
          </a:p>
          <a:p>
            <a:pPr algn="l"/>
            <a:r>
              <a:rPr lang="en-US" sz="4000" b="1">
                <a:solidFill>
                  <a:srgbClr val="FF9900"/>
                </a:solidFill>
              </a:rPr>
              <a:t>- </a:t>
            </a:r>
            <a:r>
              <a:rPr lang="en-US" sz="4800" b="1">
                <a:solidFill>
                  <a:srgbClr val="FF9933"/>
                </a:solidFill>
              </a:rPr>
              <a:t>Dinamone</a:t>
            </a:r>
            <a:endParaRPr lang="ru-RU" sz="4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13-1321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3233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 b="1"/>
              <a:t>- Ammonite</a:t>
            </a:r>
          </a:p>
          <a:p>
            <a:pPr algn="l"/>
            <a:r>
              <a:rPr lang="en-US" sz="4000" b="1"/>
              <a:t>- Ammonale </a:t>
            </a:r>
          </a:p>
          <a:p>
            <a:pPr algn="l"/>
            <a:r>
              <a:rPr lang="en-US" sz="4000" b="1"/>
              <a:t>- Dinamone</a:t>
            </a:r>
            <a:endParaRPr lang="ru-RU" sz="4000" b="1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692275" y="2276475"/>
            <a:ext cx="78168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Sunt</a:t>
            </a:r>
            <a:r>
              <a:rPr lang="ro-RO" sz="2800" b="1"/>
              <a:t> întrebuinţate</a:t>
            </a:r>
            <a:r>
              <a:rPr lang="en-US" sz="2800" b="1"/>
              <a:t> pentru</a:t>
            </a:r>
            <a:r>
              <a:rPr lang="ro-RO" sz="2800" b="1"/>
              <a:t> executarea </a:t>
            </a:r>
          </a:p>
          <a:p>
            <a:r>
              <a:rPr lang="ro-RO" sz="2800" b="1"/>
              <a:t>lucrărilor de</a:t>
            </a:r>
            <a:r>
              <a:rPr lang="en-US" sz="2800" b="1"/>
              <a:t> distrugere a solullui</a:t>
            </a:r>
            <a:endParaRPr lang="ro-RO" sz="2800" b="1"/>
          </a:p>
          <a:p>
            <a:r>
              <a:rPr lang="ro-RO" sz="2800" b="1"/>
              <a:t> şi încărcarea muniţiei</a:t>
            </a:r>
            <a:r>
              <a:rPr lang="en-US" sz="2800" b="1"/>
              <a:t>. 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113-1354_IMG"/>
          <p:cNvPicPr>
            <a:picLocks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aphicFrame>
        <p:nvGraphicFramePr>
          <p:cNvPr id="11283" name="Organization Chart 19"/>
          <p:cNvGraphicFramePr>
            <a:graphicFrameLocks/>
          </p:cNvGraphicFramePr>
          <p:nvPr>
            <p:ph sz="half" idx="2"/>
          </p:nvPr>
        </p:nvGraphicFramePr>
        <p:xfrm>
          <a:off x="-323850" y="0"/>
          <a:ext cx="9661525" cy="4525963"/>
        </p:xfrm>
        <a:graphic>
          <a:graphicData uri="http://schemas.openxmlformats.org/drawingml/2006/compatibility">
            <com:legacyDrawing xmlns:com="http://schemas.openxmlformats.org/drawingml/2006/compatibility" spid="_x0000_s1128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  <p:bldDgm spid="112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113-1354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36513" y="-26988"/>
            <a:ext cx="9144001" cy="6858001"/>
          </a:xfrm>
          <a:noFill/>
          <a:ln/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816100" y="620713"/>
            <a:ext cx="5475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>
                <a:solidFill>
                  <a:srgbClr val="990033"/>
                </a:solidFill>
              </a:rPr>
              <a:t>DE AZVÎRLIRE</a:t>
            </a:r>
            <a:endParaRPr lang="ru-RU" sz="6000" b="1">
              <a:solidFill>
                <a:srgbClr val="990033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589338" y="2565400"/>
            <a:ext cx="4900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3200" b="1"/>
              <a:t>- PULBERI CU FUM</a:t>
            </a:r>
          </a:p>
          <a:p>
            <a:r>
              <a:rPr lang="ro-RO" sz="3200" b="1"/>
              <a:t>    - PULBERI FĂRĂ FUM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110-1042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08175" y="5445125"/>
            <a:ext cx="4078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/>
              <a:t>PROPILEN</a:t>
            </a:r>
            <a:endParaRPr lang="ru-RU" sz="6000" b="1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3492500" y="3500438"/>
            <a:ext cx="935038" cy="20161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107-0742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59338" y="5013325"/>
            <a:ext cx="407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/>
              <a:t>PROPILEN</a:t>
            </a:r>
            <a:endParaRPr lang="ru-RU" sz="6000" b="1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5292725" y="3933825"/>
            <a:ext cx="1366838" cy="12239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107-0743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339975" y="333375"/>
            <a:ext cx="4078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/>
              <a:t>PROPILEN</a:t>
            </a:r>
            <a:endParaRPr lang="ru-RU" sz="6000" b="1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140200" y="1196975"/>
            <a:ext cx="215900" cy="25923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107-0733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288"/>
            <a:ext cx="9144000" cy="6843712"/>
          </a:xfrm>
          <a:noFill/>
          <a:ln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65713" y="0"/>
            <a:ext cx="407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6000" b="1" u="sng"/>
              <a:t>PROPILEN</a:t>
            </a:r>
            <a:endParaRPr lang="ru-RU" sz="6000" b="1" u="sng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5148263" y="981075"/>
            <a:ext cx="1368425" cy="7207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7524750" y="981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3995738" y="1052513"/>
            <a:ext cx="4105275" cy="29527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 animBg="1"/>
      <p:bldP spid="634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SC02215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1484313"/>
            <a:ext cx="60848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7200" b="1">
                <a:solidFill>
                  <a:srgbClr val="99CC00"/>
                </a:solidFill>
              </a:rPr>
              <a:t>Î</a:t>
            </a:r>
            <a:r>
              <a:rPr lang="en-US" sz="7200" b="1">
                <a:solidFill>
                  <a:srgbClr val="99CC00"/>
                </a:solidFill>
              </a:rPr>
              <a:t>NTRE</a:t>
            </a:r>
            <a:r>
              <a:rPr lang="ro-RO" sz="7200" b="1">
                <a:solidFill>
                  <a:srgbClr val="99CC00"/>
                </a:solidFill>
              </a:rPr>
              <a:t>BĂ</a:t>
            </a:r>
            <a:r>
              <a:rPr lang="en-US" sz="7200" b="1">
                <a:solidFill>
                  <a:srgbClr val="99CC00"/>
                </a:solidFill>
              </a:rPr>
              <a:t>RI</a:t>
            </a:r>
            <a:r>
              <a:rPr lang="ro-RO" sz="7200" b="1">
                <a:solidFill>
                  <a:srgbClr val="99CC00"/>
                </a:solidFill>
              </a:rPr>
              <a:t> </a:t>
            </a:r>
            <a:r>
              <a:rPr lang="ru-RU" sz="7200" b="1">
                <a:solidFill>
                  <a:srgbClr val="99CC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10-1086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260350"/>
            <a:ext cx="8947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8800" b="1" u="sng">
                <a:solidFill>
                  <a:srgbClr val="FF3300"/>
                </a:solidFill>
              </a:rPr>
              <a:t>DE I N I Ţ I E R E</a:t>
            </a:r>
            <a:endParaRPr lang="ru-RU" sz="8800" b="1" u="sng">
              <a:solidFill>
                <a:srgbClr val="FF33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21075" y="1989138"/>
            <a:ext cx="5622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-"/>
            </a:pPr>
            <a:r>
              <a:rPr lang="ro-RO" sz="3200" b="1"/>
              <a:t> </a:t>
            </a:r>
            <a:r>
              <a:rPr lang="ru-RU" sz="3200" b="1"/>
              <a:t>Т</a:t>
            </a:r>
            <a:r>
              <a:rPr lang="ro-RO" sz="3200" b="1"/>
              <a:t>NRS</a:t>
            </a:r>
          </a:p>
          <a:p>
            <a:pPr algn="l">
              <a:buFontTx/>
              <a:buChar char="-"/>
            </a:pPr>
            <a:r>
              <a:rPr lang="ro-RO" sz="3200" b="1"/>
              <a:t> AZOTURA DE PLUMB</a:t>
            </a:r>
          </a:p>
          <a:p>
            <a:pPr algn="l">
              <a:buFontTx/>
              <a:buChar char="-"/>
            </a:pPr>
            <a:r>
              <a:rPr lang="ro-RO" sz="3200" b="1"/>
              <a:t> FULMINATUL DE MERCUR</a:t>
            </a:r>
          </a:p>
          <a:p>
            <a:pPr algn="l">
              <a:buFontTx/>
              <a:buChar char="-"/>
            </a:pPr>
            <a:endParaRPr lang="ru-RU" sz="32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113-1354_IMG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55650" y="-242888"/>
            <a:ext cx="7705725" cy="155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9600" b="1" u="sng">
                <a:solidFill>
                  <a:srgbClr val="FF0000"/>
                </a:solidFill>
              </a:rPr>
              <a:t>BRIZANTE</a:t>
            </a:r>
            <a:endParaRPr lang="ru-RU" sz="9600" b="1" u="sng">
              <a:solidFill>
                <a:srgbClr val="FF0000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11188" y="1628775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o-RO" sz="6000" b="1"/>
              <a:t>PUTERE </a:t>
            </a:r>
            <a:r>
              <a:rPr lang="ro-RO" sz="6000" b="1">
                <a:solidFill>
                  <a:srgbClr val="FF3300"/>
                </a:solidFill>
              </a:rPr>
              <a:t>MAJORATĂ</a:t>
            </a:r>
            <a:endParaRPr lang="ru-RU" sz="6000" b="1">
              <a:solidFill>
                <a:srgbClr val="FF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356100" y="2636838"/>
            <a:ext cx="426878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-"/>
            </a:pPr>
            <a:r>
              <a:rPr lang="ro-RO" sz="3200" b="1"/>
              <a:t> TĂN</a:t>
            </a:r>
          </a:p>
          <a:p>
            <a:pPr algn="l">
              <a:buFontTx/>
              <a:buChar char="-"/>
            </a:pPr>
            <a:r>
              <a:rPr lang="ro-RO" sz="3200" b="1"/>
              <a:t> TETR</a:t>
            </a:r>
            <a:r>
              <a:rPr lang="en-US" sz="3200" b="1"/>
              <a:t>I</a:t>
            </a:r>
            <a:r>
              <a:rPr lang="ro-RO" sz="3200" b="1"/>
              <a:t>LUL</a:t>
            </a:r>
          </a:p>
          <a:p>
            <a:pPr algn="l">
              <a:buFontTx/>
              <a:buChar char="-"/>
            </a:pPr>
            <a:r>
              <a:rPr lang="ro-RO" sz="3200" b="1"/>
              <a:t> HEXOGENUL</a:t>
            </a:r>
          </a:p>
          <a:p>
            <a:pPr algn="l">
              <a:buFontTx/>
              <a:buChar char="-"/>
            </a:pPr>
            <a:r>
              <a:rPr lang="ro-RO" sz="3200" b="1"/>
              <a:t> OCTOGENUL</a:t>
            </a:r>
          </a:p>
          <a:p>
            <a:pPr algn="l">
              <a:buFontTx/>
              <a:buChar char="-"/>
            </a:pPr>
            <a:r>
              <a:rPr lang="ro-RO" sz="3200" b="1"/>
              <a:t> PRODUCTUL A-IX-1</a:t>
            </a:r>
          </a:p>
          <a:p>
            <a:pPr algn="l">
              <a:buFontTx/>
              <a:buChar char="-"/>
            </a:pPr>
            <a:r>
              <a:rPr lang="ro-RO" sz="3200" b="1"/>
              <a:t> PRODUCTUL A-IX-2</a:t>
            </a:r>
          </a:p>
          <a:p>
            <a:pPr algn="l">
              <a:buFontTx/>
              <a:buChar char="-"/>
            </a:pPr>
            <a:r>
              <a:rPr lang="ro-RO" sz="3200" b="1"/>
              <a:t> TG-50</a:t>
            </a:r>
            <a:endParaRPr lang="ru-RU" sz="3200" b="1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08-0898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6013" y="0"/>
            <a:ext cx="6985000" cy="6858000"/>
          </a:xfrm>
          <a:noFill/>
          <a:ln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563938" y="2205038"/>
            <a:ext cx="159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5400" b="1">
                <a:solidFill>
                  <a:srgbClr val="CC0000"/>
                </a:solidFill>
              </a:rPr>
              <a:t>TĂN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08-0896_IMG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6375" y="0"/>
            <a:ext cx="5905500" cy="6858000"/>
          </a:xfrm>
          <a:noFill/>
          <a:ln/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492500" y="3357563"/>
            <a:ext cx="159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o-RO" sz="5400" b="1">
                <a:solidFill>
                  <a:srgbClr val="CC0000"/>
                </a:solidFill>
              </a:rPr>
              <a:t>TĂN</a:t>
            </a:r>
            <a:endParaRPr lang="ru-RU" sz="5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DSC02224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17025" cy="6911975"/>
          </a:xfrm>
          <a:noFill/>
          <a:ln/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40000" y="823913"/>
            <a:ext cx="2916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4400" b="1">
                <a:solidFill>
                  <a:srgbClr val="CC0000"/>
                </a:solidFill>
              </a:rPr>
              <a:t>GH</a:t>
            </a:r>
            <a:r>
              <a:rPr lang="ru-RU" sz="4400" b="1">
                <a:solidFill>
                  <a:srgbClr val="CC0000"/>
                </a:solidFill>
              </a:rPr>
              <a:t>Е</a:t>
            </a:r>
            <a:r>
              <a:rPr lang="ro-RO" sz="4400" b="1">
                <a:solidFill>
                  <a:srgbClr val="CC0000"/>
                </a:solidFill>
              </a:rPr>
              <a:t>KFOL</a:t>
            </a:r>
            <a:endParaRPr lang="ru-RU" sz="4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09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SC02213"/>
          <p:cNvPicPr>
            <a:picLocks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348038" y="2349500"/>
            <a:ext cx="212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o-RO" sz="5400" b="1">
                <a:solidFill>
                  <a:srgbClr val="FF3300"/>
                </a:solidFill>
              </a:rPr>
              <a:t>TG-50</a:t>
            </a:r>
            <a:endParaRPr lang="ru-RU" sz="5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232</Words>
  <Application>Microsoft Office PowerPoint</Application>
  <PresentationFormat>Экран (4:3)</PresentationFormat>
  <Paragraphs>86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Bunelu</cp:lastModifiedBy>
  <cp:revision>21</cp:revision>
  <dcterms:created xsi:type="dcterms:W3CDTF">2005-01-06T15:26:39Z</dcterms:created>
  <dcterms:modified xsi:type="dcterms:W3CDTF">2016-08-16T06:25:58Z</dcterms:modified>
</cp:coreProperties>
</file>